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8"/>
  </p:notesMasterIdLst>
  <p:handoutMasterIdLst>
    <p:handoutMasterId r:id="rId29"/>
  </p:handoutMasterIdLst>
  <p:sldIdLst>
    <p:sldId id="897" r:id="rId2"/>
    <p:sldId id="922" r:id="rId3"/>
    <p:sldId id="916" r:id="rId4"/>
    <p:sldId id="918" r:id="rId5"/>
    <p:sldId id="921" r:id="rId6"/>
    <p:sldId id="917" r:id="rId7"/>
    <p:sldId id="899" r:id="rId8"/>
    <p:sldId id="900" r:id="rId9"/>
    <p:sldId id="919" r:id="rId10"/>
    <p:sldId id="920" r:id="rId11"/>
    <p:sldId id="915" r:id="rId12"/>
    <p:sldId id="890" r:id="rId13"/>
    <p:sldId id="856" r:id="rId14"/>
    <p:sldId id="891" r:id="rId15"/>
    <p:sldId id="862" r:id="rId16"/>
    <p:sldId id="863" r:id="rId17"/>
    <p:sldId id="865" r:id="rId18"/>
    <p:sldId id="892" r:id="rId19"/>
    <p:sldId id="870" r:id="rId20"/>
    <p:sldId id="871" r:id="rId21"/>
    <p:sldId id="872" r:id="rId22"/>
    <p:sldId id="873" r:id="rId23"/>
    <p:sldId id="895" r:id="rId24"/>
    <p:sldId id="877" r:id="rId25"/>
    <p:sldId id="857" r:id="rId26"/>
    <p:sldId id="880" r:id="rId27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60" d="100"/>
          <a:sy n="60" d="100"/>
        </p:scale>
        <p:origin x="100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6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1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94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9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87313" y="523875"/>
            <a:ext cx="7097713" cy="2295525"/>
          </a:xfrm>
        </p:spPr>
        <p:txBody>
          <a:bodyPr/>
          <a:lstStyle/>
          <a:p>
            <a:pPr algn="ctr"/>
            <a:r>
              <a:rPr lang="en-US" sz="3600" dirty="0" smtClean="0"/>
              <a:t>USER GENERATED CONTENT ANALYTICS </a:t>
            </a:r>
            <a:br>
              <a:rPr lang="en-US" sz="36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MIS373 </a:t>
            </a:r>
            <a:r>
              <a:rPr lang="en-US" sz="2400" dirty="0" smtClean="0"/>
              <a:t>Fall 2017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Sessions 1 &amp; 2, 08/31</a:t>
            </a:r>
            <a:r>
              <a:rPr lang="en-US" sz="2400" dirty="0" smtClean="0"/>
              <a:t>, </a:t>
            </a:r>
            <a:r>
              <a:rPr lang="en-US" sz="2400" dirty="0" smtClean="0"/>
              <a:t>08/05</a:t>
            </a:r>
            <a:endParaRPr lang="en-US" sz="18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0584" y="1363662"/>
            <a:ext cx="1154048" cy="1227138"/>
          </a:xfrm>
          <a:prstGeom prst="rect">
            <a:avLst/>
          </a:prstGeom>
          <a:noFill/>
        </p:spPr>
      </p:pic>
      <p:pic>
        <p:nvPicPr>
          <p:cNvPr id="2050" name="Picture 2" descr="http://media2.giga.de/2013/11/snapcha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22" y="1295400"/>
            <a:ext cx="1212995" cy="6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Dr. Anitesh Barua</a:t>
            </a:r>
          </a:p>
          <a:p>
            <a:pPr algn="l"/>
            <a:r>
              <a:rPr lang="en-US" sz="1600" dirty="0" smtClean="0"/>
              <a:t>David Bruton Jr. Centennial Chair Professor of Business</a:t>
            </a:r>
          </a:p>
          <a:p>
            <a:pPr algn="l"/>
            <a:r>
              <a:rPr lang="en-US" sz="1600" dirty="0" smtClean="0"/>
              <a:t>Distinguished Fellow, INFORMS Information Systems Society</a:t>
            </a:r>
          </a:p>
          <a:p>
            <a:pPr algn="l"/>
            <a:r>
              <a:rPr lang="en-US" sz="1600" dirty="0" smtClean="0"/>
              <a:t>Stevens Piper Foundation Professor</a:t>
            </a:r>
          </a:p>
          <a:p>
            <a:pPr algn="l"/>
            <a:r>
              <a:rPr lang="en-US" sz="1600" dirty="0" smtClean="0"/>
              <a:t>University of Texas Distinguished Teaching Professor</a:t>
            </a:r>
          </a:p>
          <a:p>
            <a:pPr algn="l"/>
            <a:r>
              <a:rPr lang="en-US" sz="1600" dirty="0" smtClean="0"/>
              <a:t>Associate Director, Center for Research in e-Commerce</a:t>
            </a:r>
          </a:p>
          <a:p>
            <a:pPr algn="l"/>
            <a:r>
              <a:rPr lang="en-US" sz="1600" dirty="0" smtClean="0"/>
              <a:t>McCombs School of Business, University of Texas at Austin</a:t>
            </a:r>
          </a:p>
          <a:p>
            <a:pPr algn="l"/>
            <a:r>
              <a:rPr lang="en-US" sz="1600" dirty="0" smtClean="0"/>
              <a:t>Email: aniteshb@gmail.com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1813108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200" dirty="0" smtClean="0"/>
              <a:t>Innovative Applications Outside of Business Domain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52537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Literature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Who wrote Macbeth?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38" y="3304926"/>
            <a:ext cx="1302362" cy="13432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786063"/>
            <a:ext cx="82296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 smtClean="0">
                <a:latin typeface="Calibri" panose="020F0502020204030204" pitchFamily="34" charset="0"/>
              </a:rPr>
              <a:t>When did Agatha Christie develop Alzheimer’s?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6800"/>
            <a:ext cx="3273573" cy="16823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62878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https://www.lexalytics.com/lexablog/2015/who-wrote-macbeth-3-things-text-mining-can-tell-us-about-authors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4724400"/>
            <a:ext cx="82296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 smtClean="0">
                <a:latin typeface="Calibri" panose="020F0502020204030204" pitchFamily="34" charset="0"/>
              </a:rPr>
              <a:t>History</a:t>
            </a:r>
          </a:p>
          <a:p>
            <a:r>
              <a:rPr lang="en-US" sz="2800" kern="0" dirty="0" smtClean="0">
                <a:latin typeface="Calibri" panose="020F0502020204030204" pitchFamily="34" charset="0"/>
              </a:rPr>
              <a:t>Who wrote the Federalist papers?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876800"/>
            <a:ext cx="2767536" cy="13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638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Pros &amp; Cons of Online Social Data 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89819"/>
              </p:ext>
            </p:extLst>
          </p:nvPr>
        </p:nvGraphicFramePr>
        <p:xfrm>
          <a:off x="457200" y="1905000"/>
          <a:ext cx="76200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Pros (relative to a survey)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50370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7543800" cy="1295400"/>
          </a:xfrm>
        </p:spPr>
        <p:txBody>
          <a:bodyPr/>
          <a:lstStyle/>
          <a:p>
            <a:r>
              <a:rPr lang="en-US" dirty="0" smtClean="0"/>
              <a:t>A 50k Feet Overview of User Generated Content Analytics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71296486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1. “Democratization of the Lady Gaga Effect”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66800"/>
            <a:ext cx="3793942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s://encrypted-tbn0.gstatic.com/images?q=tbn:ANd9GcRIUsmR1PaUPqBBV_Et8brjLWcg9FaL3R3LVThvecwYucZD5tfiZcn9DyJ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904999"/>
            <a:ext cx="1219200" cy="1219201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3733800" y="2438400"/>
            <a:ext cx="762000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5293" y="914400"/>
            <a:ext cx="479110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6200" y="4648200"/>
            <a:ext cx="5252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From channels to platforms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Conversations are now visible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Key themes, sentiments, attention, </a:t>
            </a:r>
          </a:p>
          <a:p>
            <a:r>
              <a:rPr lang="en-US" sz="2400" dirty="0" smtClean="0">
                <a:latin typeface="Calibri" pitchFamily="34" charset="0"/>
              </a:rPr>
              <a:t>          influence, etc. can be measured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7832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sz="3600" dirty="0"/>
              <a:t>2</a:t>
            </a:r>
            <a:r>
              <a:rPr lang="en-US" sz="3600" dirty="0" smtClean="0"/>
              <a:t>. The Long Tail* &amp; Social Media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6553200"/>
            <a:ext cx="641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*Image Source: Brynjolfsson, Hu and Smith; *Chris Anderson</a:t>
            </a:r>
            <a:endParaRPr lang="en-US" dirty="0"/>
          </a:p>
        </p:txBody>
      </p:sp>
      <p:pic>
        <p:nvPicPr>
          <p:cNvPr id="8" name="Picture 7" descr="long tail diagra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838200"/>
            <a:ext cx="7010400" cy="38064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253858" y="317596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Sales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1" y="4648200"/>
            <a:ext cx="685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                       Popularity                       Low                   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76200" y="2513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5181600"/>
            <a:ext cx="712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latin typeface="Calibri" panose="020F0502020204030204" pitchFamily="34" charset="0"/>
              </a:rPr>
              <a:t>Customer preferences are diverse &amp; revealed in social chatter</a:t>
            </a:r>
            <a:endParaRPr lang="en-US" dirty="0">
              <a:latin typeface="Calibri" panose="020F050202020403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 New opportunities for push strategies, word-of-mouth &amp; social influence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</a:rPr>
              <a:t>Not feasible if you have one-size-fits-all business strategy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0" y="6260068"/>
            <a:ext cx="33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Barua, 2017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2971800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the Internet 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952500" y="36957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77614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543800" cy="1295400"/>
          </a:xfrm>
        </p:spPr>
        <p:txBody>
          <a:bodyPr/>
          <a:lstStyle/>
          <a:p>
            <a:r>
              <a:rPr lang="en-US" sz="3200" dirty="0"/>
              <a:t>3</a:t>
            </a:r>
            <a:r>
              <a:rPr lang="en-US" sz="3200" dirty="0" smtClean="0"/>
              <a:t>. Your Network Location Matters Too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84338"/>
            <a:ext cx="3901573" cy="4411662"/>
          </a:xfrm>
        </p:spPr>
        <p:txBody>
          <a:bodyPr/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Who are most popular?</a:t>
            </a: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Who are “best” connected?</a:t>
            </a: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Who can help spread a message?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Who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can help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connect diverse groups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?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73" y="1676400"/>
            <a:ext cx="5013827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6-Point Star 3"/>
          <p:cNvSpPr/>
          <p:nvPr/>
        </p:nvSpPr>
        <p:spPr>
          <a:xfrm>
            <a:off x="2895600" y="5486400"/>
            <a:ext cx="2590800" cy="946666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Who’s that guy?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419600" y="4038600"/>
            <a:ext cx="20574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42292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533400"/>
            <a:ext cx="7543800" cy="1295400"/>
          </a:xfrm>
        </p:spPr>
        <p:txBody>
          <a:bodyPr/>
          <a:lstStyle/>
          <a:p>
            <a:r>
              <a:rPr lang="en-US" sz="3200" dirty="0"/>
              <a:t>4</a:t>
            </a:r>
            <a:r>
              <a:rPr lang="en-US" sz="3200" dirty="0" smtClean="0"/>
              <a:t>. The Network Value of a Customer</a:t>
            </a:r>
            <a:endParaRPr lang="en-US" sz="3200" dirty="0"/>
          </a:p>
        </p:txBody>
      </p:sp>
      <p:pic>
        <p:nvPicPr>
          <p:cNvPr id="1026" name="Picture 2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6134101" cy="408610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4072" y="6488668"/>
            <a:ext cx="893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Source: http://www.wired.co.uk/news/archive/2012-08/13/customer-network-lifetime-value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007114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From Customer Lifetime Value (</a:t>
            </a:r>
            <a:r>
              <a:rPr lang="en-US" sz="2000" i="1" dirty="0" smtClean="0"/>
              <a:t>CLV</a:t>
            </a:r>
            <a:r>
              <a:rPr lang="en-US" sz="2000" dirty="0" smtClean="0"/>
              <a:t>) to Customer Influence Value (</a:t>
            </a:r>
            <a:r>
              <a:rPr lang="en-US" sz="2000" i="1" dirty="0" smtClean="0"/>
              <a:t>CIV</a:t>
            </a:r>
            <a:r>
              <a:rPr lang="en-US" sz="20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Customer Network Lifetime Value (</a:t>
            </a:r>
            <a:r>
              <a:rPr lang="en-US" sz="2000" i="1" dirty="0" smtClean="0"/>
              <a:t>CNLV</a:t>
            </a:r>
            <a:r>
              <a:rPr lang="en-US" sz="2000" dirty="0" smtClean="0"/>
              <a:t>) = </a:t>
            </a:r>
            <a:r>
              <a:rPr lang="en-US" sz="2000" i="1" dirty="0" smtClean="0"/>
              <a:t>CLV</a:t>
            </a:r>
            <a:r>
              <a:rPr lang="en-US" sz="2000" dirty="0" smtClean="0"/>
              <a:t> + </a:t>
            </a:r>
            <a:r>
              <a:rPr lang="en-US" sz="2000" i="1" dirty="0" smtClean="0"/>
              <a:t>CIV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54102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6096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7924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7848600" cy="9144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 smtClean="0">
                <a:solidFill>
                  <a:srgbClr val="482A80"/>
                </a:solidFill>
              </a:rPr>
              <a:t>Where is the Social ROI?</a:t>
            </a:r>
          </a:p>
        </p:txBody>
      </p:sp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447800"/>
            <a:ext cx="585787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C:\Users\Kellogg\AppData\Local\Microsoft\Windows\Temporary Internet Files\Content.Outlook\HNQJHRME\RE5_PS3_FOB_r01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4125"/>
            <a:ext cx="2960688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6553200"/>
            <a:ext cx="3733800" cy="365125"/>
          </a:xfrm>
        </p:spPr>
        <p:txBody>
          <a:bodyPr/>
          <a:lstStyle/>
          <a:p>
            <a:r>
              <a:rPr lang="en-US" sz="1400" dirty="0" smtClean="0"/>
              <a:t>Image Source: Mark Jeffery, Kellogg School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4953000"/>
            <a:ext cx="7958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Can social or digital Word-of-Mouth (WOM) ROI be higher than that of Web 1.0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      (e.g., paid search)?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What kind of incentives are required for spreading the word in social networks?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How can we measure social ROI?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8400" y="61722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1074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</p:spPr>
        <p:txBody>
          <a:bodyPr/>
          <a:lstStyle/>
          <a:p>
            <a:r>
              <a:rPr lang="en-US" sz="2800" dirty="0" smtClean="0"/>
              <a:t>The Elusive Social ROI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“Google </a:t>
            </a:r>
            <a:r>
              <a:rPr lang="en-US" sz="2000" dirty="0">
                <a:latin typeface="Calibri" panose="020F0502020204030204" pitchFamily="34" charset="0"/>
              </a:rPr>
              <a:t>Analytics can’t tell you that I saw a friend snap a photo of their Wondermade marshmallows on Instagram six months ago, which triggered me to follow them on Twitter and Instagram, and finally triggered my first purchase a few months later by typing in their URL, and not by visiting a link they posted in social </a:t>
            </a:r>
            <a:r>
              <a:rPr lang="en-US" sz="2000" dirty="0" smtClean="0">
                <a:latin typeface="Calibri" panose="020F0502020204030204" pitchFamily="34" charset="0"/>
              </a:rPr>
              <a:t>media …. In </a:t>
            </a:r>
            <a:r>
              <a:rPr lang="en-US" sz="2000" dirty="0">
                <a:latin typeface="Calibri" panose="020F0502020204030204" pitchFamily="34" charset="0"/>
              </a:rPr>
              <a:t>fact, </a:t>
            </a:r>
            <a:r>
              <a:rPr lang="en-US" sz="2000" i="1" dirty="0">
                <a:latin typeface="Calibri" panose="020F0502020204030204" pitchFamily="34" charset="0"/>
              </a:rPr>
              <a:t>by looking at their analytics, I’m a speck in their direct traffic</a:t>
            </a:r>
            <a:r>
              <a:rPr lang="en-US" sz="2000" i="1" dirty="0" smtClean="0">
                <a:latin typeface="Calibri" panose="020F0502020204030204" pitchFamily="34" charset="0"/>
              </a:rPr>
              <a:t>.” </a:t>
            </a:r>
            <a:r>
              <a:rPr lang="en-US" sz="2000" dirty="0" smtClean="0">
                <a:latin typeface="Calibri" panose="020F0502020204030204" pitchFamily="34" charset="0"/>
              </a:rPr>
              <a:t>(Amanda MacArthur, BuzzFarmers)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</a:rPr>
              <a:t>Tracking influence is a challenge in social space</a:t>
            </a: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50139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7543800" cy="1295400"/>
          </a:xfrm>
        </p:spPr>
        <p:txBody>
          <a:bodyPr/>
          <a:lstStyle/>
          <a:p>
            <a:r>
              <a:rPr lang="en-US" sz="3200" dirty="0"/>
              <a:t>5</a:t>
            </a:r>
            <a:r>
              <a:rPr lang="en-US" sz="3200" dirty="0" smtClean="0"/>
              <a:t>. Monitoring &amp; Visualization Through Social Media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31938"/>
            <a:ext cx="8229600" cy="4411662"/>
          </a:xfrm>
        </p:spPr>
        <p:txBody>
          <a:bodyPr/>
          <a:lstStyle/>
          <a:p>
            <a:r>
              <a:rPr lang="en-US" sz="3200" dirty="0" smtClean="0">
                <a:latin typeface="Calibri" pitchFamily="34" charset="0"/>
              </a:rPr>
              <a:t>Unprecedented real time visibility into</a:t>
            </a:r>
          </a:p>
          <a:p>
            <a:pPr lvl="1"/>
            <a:r>
              <a:rPr lang="en-US" sz="2800" dirty="0" smtClean="0">
                <a:latin typeface="Calibri" pitchFamily="34" charset="0"/>
              </a:rPr>
              <a:t>Public reactions</a:t>
            </a:r>
          </a:p>
          <a:p>
            <a:pPr lvl="1"/>
            <a:r>
              <a:rPr lang="en-US" sz="2800" dirty="0" smtClean="0">
                <a:latin typeface="Calibri" pitchFamily="34" charset="0"/>
              </a:rPr>
              <a:t>Emerging phenomena or events</a:t>
            </a:r>
          </a:p>
          <a:p>
            <a:pPr lvl="1"/>
            <a:r>
              <a:rPr lang="en-US" sz="2800" dirty="0" smtClean="0">
                <a:latin typeface="Calibri" pitchFamily="34" charset="0"/>
              </a:rPr>
              <a:t>Customer preferences</a:t>
            </a:r>
          </a:p>
          <a:p>
            <a:pPr>
              <a:buNone/>
            </a:pPr>
            <a:endParaRPr lang="en-US" sz="3200" dirty="0" smtClean="0">
              <a:latin typeface="Calibri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4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7147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-152400"/>
            <a:ext cx="7543800" cy="1295400"/>
          </a:xfrm>
        </p:spPr>
        <p:txBody>
          <a:bodyPr/>
          <a:lstStyle/>
          <a:p>
            <a:r>
              <a:rPr lang="en-US" dirty="0" smtClean="0"/>
              <a:t>Before and After this </a:t>
            </a:r>
            <a:r>
              <a:rPr lang="en-US" dirty="0" smtClean="0"/>
              <a:t>Course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88422"/>
              </p:ext>
            </p:extLst>
          </p:nvPr>
        </p:nvGraphicFramePr>
        <p:xfrm>
          <a:off x="76200" y="1447800"/>
          <a:ext cx="90678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you know how 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Yes/No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Assess the impact of online platforms in customer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purchase decisions?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Analyze what type of content increases engagement?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Assess the predictive power of unstructured data on diverse outcomes such as healthcare to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energy 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Combine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structured &amp; unstructured data in analytic models?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" y="1905000"/>
            <a:ext cx="914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2971800"/>
            <a:ext cx="9067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2438400"/>
            <a:ext cx="9220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" y="6248400"/>
            <a:ext cx="7696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200" y="6553200"/>
            <a:ext cx="7696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65328" y="65648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200" y="3581400"/>
            <a:ext cx="9220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14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sz="3200" dirty="0" smtClean="0"/>
              <a:t>Real-time Assessment of Sentiment &amp; Opinion: The “Oops” Tweets</a:t>
            </a:r>
            <a:endParaRPr lang="en-US" sz="32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187" y="1219200"/>
            <a:ext cx="85838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133600" y="6477000"/>
            <a:ext cx="35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April Underwood,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29232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1295400"/>
          </a:xfrm>
        </p:spPr>
        <p:txBody>
          <a:bodyPr/>
          <a:lstStyle/>
          <a:p>
            <a:r>
              <a:rPr lang="en-US" dirty="0" smtClean="0"/>
              <a:t>Tweets, Re-tweets: What do They Say?</a:t>
            </a:r>
            <a:endParaRPr lang="en-US" dirty="0"/>
          </a:p>
        </p:txBody>
      </p:sp>
      <p:pic>
        <p:nvPicPr>
          <p:cNvPr id="69634" name="Picture 2" descr="http://www.newscientist.com/blogs/onepercent/2011/11/17/occupy_larg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14910"/>
            <a:ext cx="7499350" cy="53668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" y="6477000"/>
            <a:ext cx="33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www.newscientist.com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24000" y="55626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4400" y="57912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505200" y="44958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5255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sz="3600" dirty="0" smtClean="0"/>
              <a:t>How is This Different From the Previous Network?</a:t>
            </a:r>
            <a:endParaRPr lang="en-US" sz="3600" dirty="0"/>
          </a:p>
        </p:txBody>
      </p:sp>
      <p:pic>
        <p:nvPicPr>
          <p:cNvPr id="81922" name="Picture 2" descr="http://www.newscientist.com/blogs/onepercent/2011/11/17/teaparty_larg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850" y="1218449"/>
            <a:ext cx="7880350" cy="563955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6200" y="6477000"/>
            <a:ext cx="33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www.newscientist.com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24000" y="2514600"/>
            <a:ext cx="304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19800" y="57150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5181600"/>
            <a:ext cx="228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7280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/>
              <a:t>6</a:t>
            </a:r>
            <a:r>
              <a:rPr lang="en-US" sz="2800" dirty="0" smtClean="0"/>
              <a:t>. Knowledge Discovery from Social Media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</a:rPr>
              <a:t>User generated content (UGC) can reveal new insights about brands, products &amp; events</a:t>
            </a:r>
          </a:p>
          <a:p>
            <a:pPr lvl="1"/>
            <a:r>
              <a:rPr lang="en-US" sz="2400" dirty="0" smtClean="0">
                <a:latin typeface="Calibri" pitchFamily="34" charset="0"/>
              </a:rPr>
              <a:t>E.g., do people associate Uber with lack of safety?</a:t>
            </a:r>
          </a:p>
          <a:p>
            <a:pPr lvl="1"/>
            <a:r>
              <a:rPr lang="en-US" sz="2400" dirty="0" smtClean="0">
                <a:latin typeface="Calibri" pitchFamily="34" charset="0"/>
              </a:rPr>
              <a:t>To what extent did consumers associate Gap (or Coke) with diversity after their unique ads?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32287"/>
            <a:ext cx="31561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19600"/>
            <a:ext cx="3736182" cy="198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46328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367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 smtClean="0"/>
              <a:t>. Can We Predict Business Outcomes from Social Mentions?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9263"/>
            <a:ext cx="8229600" cy="4411662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E.g., use sentiment, key themes, volume, etc. to predict 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Brand switching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Customer ratings &amp; recommendation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Box office revenues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Stock price movements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Inventory requirements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Need suitable metrics</a:t>
            </a:r>
          </a:p>
          <a:p>
            <a:pPr lvl="1"/>
            <a:endParaRPr lang="en-US" dirty="0" smtClean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2809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7772400" cy="1295400"/>
          </a:xfrm>
        </p:spPr>
        <p:txBody>
          <a:bodyPr/>
          <a:lstStyle/>
          <a:p>
            <a:r>
              <a:rPr lang="en-US" sz="2800" dirty="0" smtClean="0"/>
              <a:t>Tools We Will Use to Collect &amp; Analyze Social Mentions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Collection tools: Python script (for Twitter), WebScraper for most sites (e.g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  <a:r>
              <a:rPr lang="en-US" sz="2400" dirty="0" smtClean="0">
                <a:latin typeface="Calibri" panose="020F0502020204030204" pitchFamily="34" charset="0"/>
              </a:rPr>
              <a:t>, Yelp.com, TripAdvisor.com, etc.), Youtube scraper, etc. 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Fetch social mentions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Social </a:t>
            </a:r>
            <a:r>
              <a:rPr lang="en-US" sz="2400" dirty="0">
                <a:latin typeface="Calibri" panose="020F0502020204030204" pitchFamily="34" charset="0"/>
              </a:rPr>
              <a:t>network analysis tools: E.g., </a:t>
            </a:r>
            <a:r>
              <a:rPr lang="en-US" sz="2400" dirty="0" smtClean="0">
                <a:latin typeface="Calibri" panose="020F0502020204030204" pitchFamily="34" charset="0"/>
              </a:rPr>
              <a:t>NodeXL, Gephi, etc.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Visualization: XLStat</a:t>
            </a:r>
            <a:endParaRPr lang="en-US" sz="2000" dirty="0" smtClean="0">
              <a:latin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</a:rPr>
              <a:t>Sentiment analysis tools: SentiStrength, custom scripts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Text analytic tools: LightSIDE, custom Python scripts</a:t>
            </a: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8746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8138"/>
            <a:ext cx="8229600" cy="4411662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Platform based conversations create new opportunities for business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Observe, engage &amp; discover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Not just ‘a’ customer but customers embedded their social networks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Individual </a:t>
            </a:r>
            <a:r>
              <a:rPr lang="en-US" sz="2000" i="1" dirty="0" smtClean="0">
                <a:latin typeface="Calibri" panose="020F0502020204030204" pitchFamily="34" charset="0"/>
              </a:rPr>
              <a:t>CLV</a:t>
            </a:r>
            <a:r>
              <a:rPr lang="en-US" sz="2000" dirty="0" smtClean="0">
                <a:latin typeface="Calibri" panose="020F0502020204030204" pitchFamily="34" charset="0"/>
              </a:rPr>
              <a:t> to </a:t>
            </a:r>
            <a:r>
              <a:rPr lang="en-US" sz="2000" i="1" dirty="0" smtClean="0">
                <a:latin typeface="Calibri" panose="020F0502020204030204" pitchFamily="34" charset="0"/>
              </a:rPr>
              <a:t>CIV</a:t>
            </a:r>
            <a:r>
              <a:rPr lang="en-US" sz="2000" dirty="0" smtClean="0">
                <a:latin typeface="Calibri" panose="020F0502020204030204" pitchFamily="34" charset="0"/>
              </a:rPr>
              <a:t> and </a:t>
            </a:r>
            <a:r>
              <a:rPr lang="en-US" sz="2000" i="1" dirty="0" smtClean="0">
                <a:latin typeface="Calibri" panose="020F0502020204030204" pitchFamily="34" charset="0"/>
              </a:rPr>
              <a:t>CNLV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Uniqueness of social data and new methods to visualize, explore and analyze</a:t>
            </a: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09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-152400"/>
            <a:ext cx="7543800" cy="1295400"/>
          </a:xfrm>
        </p:spPr>
        <p:txBody>
          <a:bodyPr/>
          <a:lstStyle/>
          <a:p>
            <a:r>
              <a:rPr lang="en-US" dirty="0" smtClean="0"/>
              <a:t>Before and After this Course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67673"/>
              </p:ext>
            </p:extLst>
          </p:nvPr>
        </p:nvGraphicFramePr>
        <p:xfrm>
          <a:off x="76200" y="1447800"/>
          <a:ext cx="9067800" cy="508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you know how 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Yes/No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Extract tweets with detailed user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info including location &amp; other attributes?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Extract conversations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in online forums, blogs, </a:t>
                      </a:r>
                      <a:r>
                        <a:rPr lang="en-US" baseline="0" dirty="0" err="1" smtClean="0">
                          <a:latin typeface="Calibri" panose="020F0502020204030204" pitchFamily="34" charset="0"/>
                        </a:rPr>
                        <a:t>youtube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, etc.?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Analyze unstructured data to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generate new insights and discover facts?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Leverage the wisdom of the crowd?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Analyze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consumer sentiments using supervised and unsupervised methods?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Predict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business outcomes (e.g., sales) from social data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Assess resonance between a message (e.g., a campaign)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and response on social media?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273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Find influencers in social media?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" y="1828800"/>
            <a:ext cx="8991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2362199"/>
            <a:ext cx="9067800" cy="65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3048000"/>
            <a:ext cx="906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3505200"/>
            <a:ext cx="906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4038600"/>
            <a:ext cx="906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4648200"/>
            <a:ext cx="906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" y="5181600"/>
            <a:ext cx="914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200" y="5715000"/>
            <a:ext cx="906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65328" y="65648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1823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Generated Content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Once there were only numbers (e.g., demographic, sales, etc.)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But </a:t>
            </a:r>
            <a:r>
              <a:rPr lang="en-US" sz="2400" b="1" dirty="0" smtClean="0">
                <a:latin typeface="Calibri" panose="020F0502020204030204" pitchFamily="34" charset="0"/>
              </a:rPr>
              <a:t>big data </a:t>
            </a:r>
            <a:r>
              <a:rPr lang="en-US" sz="2400" dirty="0" smtClean="0">
                <a:latin typeface="Calibri" panose="020F0502020204030204" pitchFamily="34" charset="0"/>
              </a:rPr>
              <a:t>would not be big with just numbers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How did User Generated Content (UGC) contribute to the </a:t>
            </a:r>
            <a:r>
              <a:rPr lang="en-US" sz="2400" b="1" dirty="0" smtClean="0">
                <a:latin typeface="Calibri" panose="020F0502020204030204" pitchFamily="34" charset="0"/>
              </a:rPr>
              <a:t>3 V</a:t>
            </a:r>
            <a:r>
              <a:rPr lang="en-US" sz="2400" dirty="0" smtClean="0">
                <a:latin typeface="Calibri" panose="020F0502020204030204" pitchFamily="34" charset="0"/>
              </a:rPr>
              <a:t>s of big data?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~ 80% of UGC today generated by social media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And the rest 20% are?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9093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Why Bother About </a:t>
            </a:r>
            <a:r>
              <a:rPr lang="en-US" dirty="0" smtClean="0"/>
              <a:t>UGC?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Web </a:t>
            </a:r>
            <a:r>
              <a:rPr lang="en-US" sz="2400" dirty="0" smtClean="0">
                <a:latin typeface="Calibri" panose="020F0502020204030204" pitchFamily="34" charset="0"/>
              </a:rPr>
              <a:t>pages, online conversations/posts, digital libraries, etc.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Twitter: 500 million daily tweets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FB: 4.75 billion pieces of content shared daily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Conversations in online forums</a:t>
            </a:r>
          </a:p>
          <a:p>
            <a:pPr marL="0" indent="0">
              <a:buNone/>
            </a:pPr>
            <a:endParaRPr lang="en-US" sz="2400" dirty="0" smtClean="0">
              <a:latin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71800"/>
            <a:ext cx="5681216" cy="35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914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-609600"/>
            <a:ext cx="8001000" cy="1295400"/>
          </a:xfrm>
        </p:spPr>
        <p:txBody>
          <a:bodyPr/>
          <a:lstStyle/>
          <a:p>
            <a:r>
              <a:rPr lang="en-US" sz="2400" dirty="0" smtClean="0"/>
              <a:t>The Untapped Potential of User Generated Content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3850"/>
            <a:ext cx="3165081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60281" y="4572000"/>
            <a:ext cx="1787919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Metrics, metrics &amp; more metrics</a:t>
            </a:r>
            <a:endParaRPr lang="en-US" sz="2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3828" y="914400"/>
            <a:ext cx="3182972" cy="271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business-clipart.com/business_clipart_images/businessman_giving_a_sales_presentation_predicting_increasing_sales_0521-1102-0822-3053_SM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581400"/>
            <a:ext cx="28575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18193089">
            <a:off x="3493018" y="3237060"/>
            <a:ext cx="2663460" cy="3841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21144051">
            <a:off x="4572000" y="4880894"/>
            <a:ext cx="2057400" cy="3769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6477000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 2017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317107">
            <a:off x="4324833" y="5528621"/>
            <a:ext cx="2776707" cy="4148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99091" y="1447800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Insights:</a:t>
            </a:r>
          </a:p>
          <a:p>
            <a:r>
              <a:rPr lang="en-US" dirty="0" smtClean="0"/>
              <a:t>Analyze brand </a:t>
            </a:r>
          </a:p>
          <a:p>
            <a:r>
              <a:rPr lang="en-US" dirty="0" smtClean="0"/>
              <a:t>&amp; product </a:t>
            </a:r>
          </a:p>
          <a:p>
            <a:r>
              <a:rPr lang="en-US" dirty="0" smtClean="0"/>
              <a:t>associations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6699" y="3657600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Prediction: E.g., </a:t>
            </a:r>
          </a:p>
          <a:p>
            <a:r>
              <a:rPr lang="en-US" dirty="0" smtClean="0"/>
              <a:t>salesrank,</a:t>
            </a:r>
          </a:p>
          <a:p>
            <a:r>
              <a:rPr lang="en-US" dirty="0" smtClean="0"/>
              <a:t>retention,</a:t>
            </a:r>
          </a:p>
          <a:p>
            <a:r>
              <a:rPr lang="en-US" dirty="0" smtClean="0"/>
              <a:t>spend, etc.</a:t>
            </a:r>
            <a:endParaRPr 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83" y="5531057"/>
            <a:ext cx="1961817" cy="132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34000" y="594360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matter most:</a:t>
            </a:r>
          </a:p>
          <a:p>
            <a:r>
              <a:rPr lang="en-US" dirty="0" smtClean="0"/>
              <a:t>Find influencers</a:t>
            </a:r>
            <a:endParaRPr lang="en-US" dirty="0"/>
          </a:p>
        </p:txBody>
      </p:sp>
      <p:sp>
        <p:nvSpPr>
          <p:cNvPr id="16" name="Bent-Up Arrow 15"/>
          <p:cNvSpPr/>
          <p:nvPr/>
        </p:nvSpPr>
        <p:spPr>
          <a:xfrm rot="5400000">
            <a:off x="1642708" y="4462110"/>
            <a:ext cx="1363020" cy="990360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0766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1" grpId="0" animBg="1"/>
      <p:bldP spid="8" grpId="0"/>
      <p:bldP spid="10" grpId="0"/>
      <p:bldP spid="15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9102"/>
            <a:ext cx="7565448" cy="47216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-609600"/>
            <a:ext cx="7543800" cy="1295400"/>
          </a:xfrm>
        </p:spPr>
        <p:txBody>
          <a:bodyPr/>
          <a:lstStyle/>
          <a:p>
            <a:r>
              <a:rPr lang="en-US" dirty="0" smtClean="0"/>
              <a:t>The Vs of Big Data (Revisited)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6477000"/>
            <a:ext cx="241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IBM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990600"/>
            <a:ext cx="633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What has social got to do with the Vs of big data?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679102"/>
            <a:ext cx="1981200" cy="464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37510" y="1752600"/>
            <a:ext cx="1953490" cy="464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38600" y="1752600"/>
            <a:ext cx="1981200" cy="464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3600" y="1752600"/>
            <a:ext cx="1981200" cy="464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1840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Examples of What UGC Can Do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Novel sources of data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Publicly available home search data predicted changes in home prices better than forecasts of National Association of Realtors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Data from GoogleTrends &amp; Twitter could predict flu-related ER visits long before CDC issued advisory. 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Predict sales of new products much better than traditional forecasting models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What are the general business implications?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640080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McAfee &amp; Brynjolfsson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1525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Applications With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Healthcare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Which CHF patients will be readmitted?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Free-form inputs (text) about lifestyle most important predictor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Electric grid failures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Traditional models 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Enriching with text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Predicting business outcomes from online conversations &amp; wisdom of the crowd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6564868"/>
            <a:ext cx="33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 Anitesh Barua,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537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35468</TotalTime>
  <Words>1119</Words>
  <Application>Microsoft Office PowerPoint</Application>
  <PresentationFormat>On-screen Show (4:3)</PresentationFormat>
  <Paragraphs>171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Network</vt:lpstr>
      <vt:lpstr>USER GENERATED CONTENT ANALYTICS    MIS373 Fall 2017  Sessions 1 &amp; 2, 08/31, 08/05</vt:lpstr>
      <vt:lpstr>Before and After this Course</vt:lpstr>
      <vt:lpstr>Before and After this Course</vt:lpstr>
      <vt:lpstr>User Generated Content</vt:lpstr>
      <vt:lpstr>Why Bother About UGC?</vt:lpstr>
      <vt:lpstr>The Untapped Potential of User Generated Content</vt:lpstr>
      <vt:lpstr>The Vs of Big Data (Revisited) </vt:lpstr>
      <vt:lpstr>Examples of What UGC Can Do</vt:lpstr>
      <vt:lpstr>Business Applications With Unstructured Data</vt:lpstr>
      <vt:lpstr>Innovative Applications Outside of Business Domain </vt:lpstr>
      <vt:lpstr>Pros &amp; Cons of Online Social Data </vt:lpstr>
      <vt:lpstr>A 50k Feet Overview of User Generated Content Analytics</vt:lpstr>
      <vt:lpstr>1. “Democratization of the Lady Gaga Effect”</vt:lpstr>
      <vt:lpstr>2. The Long Tail* &amp; Social Media</vt:lpstr>
      <vt:lpstr>3. Your Network Location Matters Too</vt:lpstr>
      <vt:lpstr>4. The Network Value of a Customer</vt:lpstr>
      <vt:lpstr>Where is the Social ROI?</vt:lpstr>
      <vt:lpstr>The Elusive Social ROI</vt:lpstr>
      <vt:lpstr>5. Monitoring &amp; Visualization Through Social Media </vt:lpstr>
      <vt:lpstr>Real-time Assessment of Sentiment &amp; Opinion: The “Oops” Tweets</vt:lpstr>
      <vt:lpstr>Tweets, Re-tweets: What do They Say?</vt:lpstr>
      <vt:lpstr>How is This Different From the Previous Network?</vt:lpstr>
      <vt:lpstr>6. Knowledge Discovery from Social Media</vt:lpstr>
      <vt:lpstr>7. Can We Predict Business Outcomes from Social Mentions?</vt:lpstr>
      <vt:lpstr>Tools We Will Use to Collect &amp; Analyze Social Mentions</vt:lpstr>
      <vt:lpstr>Takeaways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Anitesh Barua</cp:lastModifiedBy>
  <cp:revision>519</cp:revision>
  <cp:lastPrinted>2014-01-13T15:56:39Z</cp:lastPrinted>
  <dcterms:created xsi:type="dcterms:W3CDTF">2000-10-19T17:22:27Z</dcterms:created>
  <dcterms:modified xsi:type="dcterms:W3CDTF">2017-08-31T14:12:11Z</dcterms:modified>
</cp:coreProperties>
</file>